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CA7C8F-4338-49B5-86D4-5B3314FDEF0C}" type="datetimeFigureOut">
              <a:rPr lang="en-US" smtClean="0"/>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33BD42-5553-4C0F-BEF9-A37762794D0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CA7C8F-4338-49B5-86D4-5B3314FDEF0C}" type="datetimeFigureOut">
              <a:rPr lang="en-US" smtClean="0"/>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33BD42-5553-4C0F-BEF9-A37762794D0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CA7C8F-4338-49B5-86D4-5B3314FDEF0C}" type="datetimeFigureOut">
              <a:rPr lang="en-US" smtClean="0"/>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33BD42-5553-4C0F-BEF9-A37762794D0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CA7C8F-4338-49B5-86D4-5B3314FDEF0C}" type="datetimeFigureOut">
              <a:rPr lang="en-US" smtClean="0"/>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33BD42-5553-4C0F-BEF9-A37762794D0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CA7C8F-4338-49B5-86D4-5B3314FDEF0C}" type="datetimeFigureOut">
              <a:rPr lang="en-US" smtClean="0"/>
              <a:t>7/14/2021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33BD42-5553-4C0F-BEF9-A37762794D0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CA7C8F-4338-49B5-86D4-5B3314FDEF0C}" type="datetimeFigureOut">
              <a:rPr lang="en-US" smtClean="0"/>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33BD42-5553-4C0F-BEF9-A37762794D0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CA7C8F-4338-49B5-86D4-5B3314FDEF0C}" type="datetimeFigureOut">
              <a:rPr lang="en-US" smtClean="0"/>
              <a:t>7/14/2021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33BD42-5553-4C0F-BEF9-A37762794D0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CA7C8F-4338-49B5-86D4-5B3314FDEF0C}" type="datetimeFigureOut">
              <a:rPr lang="en-US" smtClean="0"/>
              <a:t>7/14/2021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33BD42-5553-4C0F-BEF9-A37762794D0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CA7C8F-4338-49B5-86D4-5B3314FDEF0C}" type="datetimeFigureOut">
              <a:rPr lang="en-US" smtClean="0"/>
              <a:t>7/14/2021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33BD42-5553-4C0F-BEF9-A37762794D0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CA7C8F-4338-49B5-86D4-5B3314FDEF0C}" type="datetimeFigureOut">
              <a:rPr lang="en-US" smtClean="0"/>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33BD42-5553-4C0F-BEF9-A37762794D0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CA7C8F-4338-49B5-86D4-5B3314FDEF0C}" type="datetimeFigureOut">
              <a:rPr lang="en-US" smtClean="0"/>
              <a:t>7/14/2021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33BD42-5553-4C0F-BEF9-A37762794D0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CA7C8F-4338-49B5-86D4-5B3314FDEF0C}" type="datetimeFigureOut">
              <a:rPr lang="en-US" smtClean="0"/>
              <a:t>7/14/2021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33BD42-5553-4C0F-BEF9-A37762794D0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00B0F0"/>
                </a:solidFill>
              </a:rPr>
              <a:t>Development of network </a:t>
            </a:r>
            <a:r>
              <a:rPr lang="en-US" sz="2000" b="1" dirty="0">
                <a:solidFill>
                  <a:srgbClr val="00B0F0"/>
                </a:solidFill>
              </a:rPr>
              <a:t/>
            </a:r>
            <a:br>
              <a:rPr lang="en-US" sz="2000" b="1" dirty="0">
                <a:solidFill>
                  <a:srgbClr val="00B0F0"/>
                </a:solidFill>
              </a:rPr>
            </a:br>
            <a:r>
              <a:rPr lang="en-US" sz="2000" b="1" dirty="0" smtClean="0">
                <a:solidFill>
                  <a:srgbClr val="00B0F0"/>
                </a:solidFill>
              </a:rPr>
              <a:t>(switched-packet network)</a:t>
            </a:r>
            <a:endParaRPr lang="en-US" b="1" dirty="0">
              <a:solidFill>
                <a:srgbClr val="00B0F0"/>
              </a:solidFill>
            </a:endParaRPr>
          </a:p>
        </p:txBody>
      </p:sp>
      <p:sp>
        <p:nvSpPr>
          <p:cNvPr id="3" name="Subtitle 2"/>
          <p:cNvSpPr>
            <a:spLocks noGrp="1"/>
          </p:cNvSpPr>
          <p:nvPr>
            <p:ph type="subTitle" idx="1"/>
          </p:nvPr>
        </p:nvSpPr>
        <p:spPr/>
        <p:txBody>
          <a:bodyPr>
            <a:normAutofit/>
          </a:bodyPr>
          <a:lstStyle/>
          <a:p>
            <a:pPr>
              <a:spcBef>
                <a:spcPts val="0"/>
              </a:spcBef>
            </a:pPr>
            <a:r>
              <a:rPr lang="en-US" sz="2400" dirty="0" err="1" smtClean="0">
                <a:solidFill>
                  <a:srgbClr val="00B0F0"/>
                </a:solidFill>
              </a:rPr>
              <a:t>Ganesh</a:t>
            </a:r>
            <a:r>
              <a:rPr lang="en-US" sz="2400" dirty="0" smtClean="0">
                <a:solidFill>
                  <a:srgbClr val="00B0F0"/>
                </a:solidFill>
              </a:rPr>
              <a:t> Kumar </a:t>
            </a:r>
            <a:r>
              <a:rPr lang="en-US" sz="2400" dirty="0" err="1" smtClean="0">
                <a:solidFill>
                  <a:srgbClr val="00B0F0"/>
                </a:solidFill>
              </a:rPr>
              <a:t>Ranjan</a:t>
            </a:r>
            <a:endParaRPr lang="en-US" sz="2400" dirty="0" smtClean="0">
              <a:solidFill>
                <a:srgbClr val="00B0F0"/>
              </a:solidFill>
            </a:endParaRPr>
          </a:p>
          <a:p>
            <a:pPr>
              <a:spcBef>
                <a:spcPts val="0"/>
              </a:spcBef>
            </a:pPr>
            <a:r>
              <a:rPr lang="en-US" sz="2400" dirty="0" smtClean="0">
                <a:solidFill>
                  <a:srgbClr val="00B0F0"/>
                </a:solidFill>
              </a:rPr>
              <a:t>Faculty, MJMC,</a:t>
            </a:r>
          </a:p>
          <a:p>
            <a:pPr>
              <a:spcBef>
                <a:spcPts val="0"/>
              </a:spcBef>
            </a:pPr>
            <a:r>
              <a:rPr lang="en-US" sz="2400" dirty="0" smtClean="0">
                <a:solidFill>
                  <a:srgbClr val="00B0F0"/>
                </a:solidFill>
              </a:rPr>
              <a:t>MMHA&amp;PU</a:t>
            </a:r>
            <a:endParaRPr lang="en-US" sz="2400" dirty="0">
              <a:solidFill>
                <a:srgbClr val="00B0F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p:cNvGrpSpPr/>
          <p:nvPr/>
        </p:nvGrpSpPr>
        <p:grpSpPr>
          <a:xfrm>
            <a:off x="762000" y="1219200"/>
            <a:ext cx="7772400" cy="4019729"/>
            <a:chOff x="762000" y="762000"/>
            <a:chExt cx="7772400" cy="4019729"/>
          </a:xfrm>
        </p:grpSpPr>
        <p:sp>
          <p:nvSpPr>
            <p:cNvPr id="2" name="TextBox 1"/>
            <p:cNvSpPr txBox="1"/>
            <p:nvPr/>
          </p:nvSpPr>
          <p:spPr>
            <a:xfrm>
              <a:off x="762000" y="762000"/>
              <a:ext cx="2362200"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2400" dirty="0" smtClean="0">
                  <a:solidFill>
                    <a:srgbClr val="00B0F0"/>
                  </a:solidFill>
                </a:rPr>
                <a:t>Larry Roberts</a:t>
              </a:r>
              <a:r>
                <a:rPr lang="en-US" sz="2400" dirty="0" smtClean="0"/>
                <a:t>, </a:t>
              </a:r>
            </a:p>
            <a:p>
              <a:r>
                <a:rPr lang="en-US" sz="2400" dirty="0" smtClean="0"/>
                <a:t>an MIT trained electrical engineer </a:t>
              </a:r>
              <a:endParaRPr lang="en-US" sz="2400" dirty="0"/>
            </a:p>
          </p:txBody>
        </p:sp>
        <p:sp>
          <p:nvSpPr>
            <p:cNvPr id="3" name="TextBox 2"/>
            <p:cNvSpPr txBox="1"/>
            <p:nvPr/>
          </p:nvSpPr>
          <p:spPr>
            <a:xfrm>
              <a:off x="838200" y="2514600"/>
              <a:ext cx="213360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400" dirty="0" smtClean="0">
                  <a:solidFill>
                    <a:srgbClr val="00B0F0"/>
                  </a:solidFill>
                </a:rPr>
                <a:t>Bob Taylor </a:t>
              </a:r>
              <a:r>
                <a:rPr lang="en-US" sz="2400" dirty="0" smtClean="0"/>
                <a:t>of ARPA</a:t>
              </a:r>
              <a:endParaRPr lang="en-US" sz="2400" dirty="0"/>
            </a:p>
          </p:txBody>
        </p:sp>
        <p:sp>
          <p:nvSpPr>
            <p:cNvPr id="4" name="TextBox 3"/>
            <p:cNvSpPr txBox="1"/>
            <p:nvPr/>
          </p:nvSpPr>
          <p:spPr>
            <a:xfrm>
              <a:off x="838200" y="3581400"/>
              <a:ext cx="2743200" cy="1200329"/>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sz="2400" dirty="0" smtClean="0">
                  <a:solidFill>
                    <a:srgbClr val="00B0F0"/>
                  </a:solidFill>
                </a:rPr>
                <a:t>Paul </a:t>
              </a:r>
              <a:r>
                <a:rPr lang="en-US" sz="2400" dirty="0" err="1" smtClean="0">
                  <a:solidFill>
                    <a:srgbClr val="00B0F0"/>
                  </a:solidFill>
                </a:rPr>
                <a:t>Baran</a:t>
              </a:r>
              <a:r>
                <a:rPr lang="en-US" sz="2400" dirty="0" smtClean="0">
                  <a:solidFill>
                    <a:srgbClr val="00B0F0"/>
                  </a:solidFill>
                </a:rPr>
                <a:t> </a:t>
              </a:r>
              <a:r>
                <a:rPr lang="en-US" sz="2400" dirty="0" smtClean="0"/>
                <a:t>of RAND corporation(research and Development</a:t>
              </a:r>
              <a:endParaRPr lang="en-US" sz="2400" dirty="0"/>
            </a:p>
          </p:txBody>
        </p:sp>
        <p:sp>
          <p:nvSpPr>
            <p:cNvPr id="7" name="Right Arrow 6"/>
            <p:cNvSpPr/>
            <p:nvPr/>
          </p:nvSpPr>
          <p:spPr>
            <a:xfrm>
              <a:off x="3200400" y="1219200"/>
              <a:ext cx="1143000" cy="762000"/>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3657600" y="3733800"/>
              <a:ext cx="1143000" cy="762000"/>
            </a:xfrm>
            <a:prstGeom prst="rightArrow">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495800" y="1143000"/>
              <a:ext cx="4038600" cy="707886"/>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000" dirty="0" smtClean="0"/>
                <a:t>Conception of an interconnected multi-computer network</a:t>
              </a:r>
              <a:endParaRPr lang="en-US" sz="2000" dirty="0"/>
            </a:p>
          </p:txBody>
        </p:sp>
        <p:sp>
          <p:nvSpPr>
            <p:cNvPr id="10" name="TextBox 9"/>
            <p:cNvSpPr txBox="1"/>
            <p:nvPr/>
          </p:nvSpPr>
          <p:spPr>
            <a:xfrm>
              <a:off x="4876800" y="3810000"/>
              <a:ext cx="3581400" cy="707886"/>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US" sz="2000" dirty="0" smtClean="0"/>
                <a:t>Security risk to the command and control function</a:t>
              </a:r>
              <a:endParaRPr lang="en-US" sz="2000" dirty="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525963"/>
          </a:xfrm>
        </p:spPr>
        <p:txBody>
          <a:bodyPr>
            <a:normAutofit fontScale="92500" lnSpcReduction="10000"/>
          </a:bodyPr>
          <a:lstStyle/>
          <a:p>
            <a:pPr algn="just"/>
            <a:r>
              <a:rPr lang="en-US" dirty="0" err="1" smtClean="0">
                <a:solidFill>
                  <a:srgbClr val="00B0F0"/>
                </a:solidFill>
              </a:rPr>
              <a:t>Baran</a:t>
            </a:r>
            <a:r>
              <a:rPr lang="en-US" dirty="0" smtClean="0"/>
              <a:t> idea was to link all computer in the system via a distributed network, with each computer operating as a node and having several connection into the network.</a:t>
            </a:r>
          </a:p>
          <a:p>
            <a:pPr algn="just"/>
            <a:r>
              <a:rPr lang="en-US" dirty="0" smtClean="0"/>
              <a:t>Each computer would be linked to three or four other computers. This meant that if one link were broken, there would still be a range of ways to move a communication forward since every computer would be networked to a number of others.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525963"/>
          </a:xfrm>
        </p:spPr>
        <p:txBody>
          <a:bodyPr/>
          <a:lstStyle/>
          <a:p>
            <a:pPr algn="just"/>
            <a:r>
              <a:rPr lang="en-US" dirty="0" err="1" smtClean="0"/>
              <a:t>Baran</a:t>
            </a:r>
            <a:r>
              <a:rPr lang="en-US" dirty="0" smtClean="0"/>
              <a:t> other idea was that each message should also be fragmented into ‘packets’. This idea built on advances in </a:t>
            </a:r>
            <a:r>
              <a:rPr lang="en-US" dirty="0" err="1" smtClean="0"/>
              <a:t>queing</a:t>
            </a:r>
            <a:r>
              <a:rPr lang="en-US" dirty="0" smtClean="0"/>
              <a:t> theory developed by </a:t>
            </a:r>
            <a:r>
              <a:rPr lang="en-US" u="sng" dirty="0">
                <a:solidFill>
                  <a:srgbClr val="00B0F0"/>
                </a:solidFill>
              </a:rPr>
              <a:t>L</a:t>
            </a:r>
            <a:r>
              <a:rPr lang="en-US" u="sng" dirty="0" smtClean="0">
                <a:solidFill>
                  <a:srgbClr val="00B0F0"/>
                </a:solidFill>
              </a:rPr>
              <a:t>eonard </a:t>
            </a:r>
            <a:r>
              <a:rPr lang="en-US" u="sng" dirty="0" err="1" smtClean="0">
                <a:solidFill>
                  <a:srgbClr val="00B0F0"/>
                </a:solidFill>
              </a:rPr>
              <a:t>Kleinrock</a:t>
            </a:r>
            <a:r>
              <a:rPr lang="en-US" u="sng" dirty="0" smtClean="0">
                <a:solidFill>
                  <a:srgbClr val="00B0F0"/>
                </a:solidFill>
              </a:rPr>
              <a:t> </a:t>
            </a:r>
            <a:r>
              <a:rPr lang="en-US" dirty="0" smtClean="0"/>
              <a:t>at UCLA.</a:t>
            </a:r>
          </a:p>
          <a:p>
            <a:pPr algn="just"/>
            <a:r>
              <a:rPr lang="en-US" dirty="0" smtClean="0">
                <a:solidFill>
                  <a:srgbClr val="00B0F0"/>
                </a:solidFill>
              </a:rPr>
              <a:t>Donald Davis </a:t>
            </a:r>
            <a:r>
              <a:rPr lang="en-US" dirty="0" smtClean="0"/>
              <a:t>coined the tern ‘</a:t>
            </a:r>
            <a:r>
              <a:rPr lang="en-US" dirty="0" smtClean="0">
                <a:solidFill>
                  <a:srgbClr val="00B0F0"/>
                </a:solidFill>
              </a:rPr>
              <a:t>switched-packet network’</a:t>
            </a:r>
            <a:r>
              <a:rPr lang="en-US" dirty="0" smtClean="0"/>
              <a:t>. He was doing his work independently but was parallel.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Switched-packet network</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Each message would be broken up into small packets of information with a </a:t>
            </a:r>
            <a:r>
              <a:rPr lang="en-US" dirty="0" err="1" smtClean="0"/>
              <a:t>standardised</a:t>
            </a:r>
            <a:r>
              <a:rPr lang="en-US" dirty="0" smtClean="0"/>
              <a:t> header containing information about destination and sequence for reassembling the whole message. The header was communicating along with the data segment transferred in the packet. It was header which switched the packet along different links in the network to </a:t>
            </a:r>
            <a:r>
              <a:rPr lang="en-US" dirty="0" err="1" smtClean="0"/>
              <a:t>maximise</a:t>
            </a:r>
            <a:r>
              <a:rPr lang="en-US" dirty="0" smtClean="0"/>
              <a:t> the efficiency of the transit, and each processor in the network would handle this small packet of information very quickly. Each packet would find its own way through the distributed network to the final destination and would be reassembled there by the receiving message processor.</a:t>
            </a:r>
          </a:p>
          <a:p>
            <a:pPr algn="just">
              <a:buNone/>
            </a:pPr>
            <a:r>
              <a:rPr lang="en-US" dirty="0" smtClean="0"/>
              <a:t>	Ex- library transfer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3124200"/>
          </a:xfrm>
        </p:spPr>
        <p:txBody>
          <a:bodyPr/>
          <a:lstStyle/>
          <a:p>
            <a:pPr algn="just"/>
            <a:r>
              <a:rPr lang="en-US" dirty="0" smtClean="0"/>
              <a:t>To get over the problem that different computers could not communicate with each other, scientist building the internet decided that the network would operate with a sub network.</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305</Words>
  <Application>Microsoft Office PowerPoint</Application>
  <PresentationFormat>On-screen Show (4:3)</PresentationFormat>
  <Paragraphs>18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Development of network  (switched-packet network)</vt:lpstr>
      <vt:lpstr>Slide 2</vt:lpstr>
      <vt:lpstr>Slide 3</vt:lpstr>
      <vt:lpstr>Slide 4</vt:lpstr>
      <vt:lpstr>Switched-packet network</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internet</dc:title>
  <dc:creator>Lenovo</dc:creator>
  <cp:lastModifiedBy>Lenovo</cp:lastModifiedBy>
  <cp:revision>6</cp:revision>
  <dcterms:created xsi:type="dcterms:W3CDTF">2021-07-14T01:40:27Z</dcterms:created>
  <dcterms:modified xsi:type="dcterms:W3CDTF">2021-07-14T02:20:41Z</dcterms:modified>
</cp:coreProperties>
</file>